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4">
  <p:sldMasterIdLst>
    <p:sldMasterId id="2147483648" r:id="rId1"/>
    <p:sldMasterId id="2147483661" r:id="rId2"/>
  </p:sldMasterIdLst>
  <p:notesMasterIdLst>
    <p:notesMasterId r:id="rId18"/>
  </p:notesMasterIdLst>
  <p:sldIdLst>
    <p:sldId id="256" r:id="rId3"/>
    <p:sldId id="352" r:id="rId4"/>
    <p:sldId id="269" r:id="rId5"/>
    <p:sldId id="353" r:id="rId6"/>
    <p:sldId id="270" r:id="rId7"/>
    <p:sldId id="367" r:id="rId8"/>
    <p:sldId id="315" r:id="rId9"/>
    <p:sldId id="316" r:id="rId10"/>
    <p:sldId id="363" r:id="rId11"/>
    <p:sldId id="362" r:id="rId12"/>
    <p:sldId id="364" r:id="rId13"/>
    <p:sldId id="361" r:id="rId14"/>
    <p:sldId id="365" r:id="rId15"/>
    <p:sldId id="366" r:id="rId16"/>
    <p:sldId id="350" r:id="rId1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43" autoAdjust="0"/>
  </p:normalViewPr>
  <p:slideViewPr>
    <p:cSldViewPr snapToGrid="0">
      <p:cViewPr varScale="1">
        <p:scale>
          <a:sx n="73" d="100"/>
          <a:sy n="73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FECBDA-1B7C-42A8-B936-0DB1C666C3DF}" type="doc">
      <dgm:prSet loTypeId="urn:microsoft.com/office/officeart/2005/8/layout/cycle8" loCatId="cycle" qsTypeId="urn:microsoft.com/office/officeart/2005/8/quickstyle/simple1" qsCatId="simple" csTypeId="urn:microsoft.com/office/officeart/2005/8/colors/colorful1" csCatId="colorful" phldr="1"/>
      <dgm:spPr/>
    </dgm:pt>
    <dgm:pt modelId="{4A99B561-4106-4070-80C1-CB650090AE06}">
      <dgm:prSet phldrT="[Texte]"/>
      <dgm:spPr/>
      <dgm:t>
        <a:bodyPr/>
        <a:lstStyle/>
        <a:p>
          <a:r>
            <a:rPr lang="fr-FR" dirty="0">
              <a:latin typeface="+mj-lt"/>
            </a:rPr>
            <a:t>Dotations, recettes fiscales</a:t>
          </a:r>
        </a:p>
      </dgm:t>
    </dgm:pt>
    <dgm:pt modelId="{C89DA0A8-5739-4D9B-A2E1-887FD01A19CE}" type="parTrans" cxnId="{8E5DFE3A-8C42-45B8-B884-518C14D8CC00}">
      <dgm:prSet/>
      <dgm:spPr/>
      <dgm:t>
        <a:bodyPr/>
        <a:lstStyle/>
        <a:p>
          <a:endParaRPr lang="fr-FR"/>
        </a:p>
      </dgm:t>
    </dgm:pt>
    <dgm:pt modelId="{E62828F4-3CD0-42CF-9F72-EA521CE47D16}" type="sibTrans" cxnId="{8E5DFE3A-8C42-45B8-B884-518C14D8CC00}">
      <dgm:prSet/>
      <dgm:spPr/>
      <dgm:t>
        <a:bodyPr/>
        <a:lstStyle/>
        <a:p>
          <a:endParaRPr lang="fr-FR"/>
        </a:p>
      </dgm:t>
    </dgm:pt>
    <dgm:pt modelId="{CA5C7CCD-112F-47D9-AD45-100EFE9BCF30}">
      <dgm:prSet phldrT="[Texte]"/>
      <dgm:spPr/>
      <dgm:t>
        <a:bodyPr/>
        <a:lstStyle/>
        <a:p>
          <a:r>
            <a:rPr lang="fr-FR" dirty="0">
              <a:latin typeface="+mj-lt"/>
            </a:rPr>
            <a:t>Vente de compost</a:t>
          </a:r>
        </a:p>
      </dgm:t>
    </dgm:pt>
    <dgm:pt modelId="{99E73F52-F2A8-4C9F-84A2-33E80558E4F1}" type="parTrans" cxnId="{74447348-A192-4ABF-A3FD-2CF5CB043E8B}">
      <dgm:prSet/>
      <dgm:spPr/>
      <dgm:t>
        <a:bodyPr/>
        <a:lstStyle/>
        <a:p>
          <a:endParaRPr lang="fr-FR"/>
        </a:p>
      </dgm:t>
    </dgm:pt>
    <dgm:pt modelId="{0F2741E4-6C9E-4430-B0A2-E38A36614B29}" type="sibTrans" cxnId="{74447348-A192-4ABF-A3FD-2CF5CB043E8B}">
      <dgm:prSet/>
      <dgm:spPr/>
      <dgm:t>
        <a:bodyPr/>
        <a:lstStyle/>
        <a:p>
          <a:endParaRPr lang="fr-FR"/>
        </a:p>
      </dgm:t>
    </dgm:pt>
    <dgm:pt modelId="{257EB375-A23D-428D-A1BC-E9495A213044}">
      <dgm:prSet phldrT="[Texte]"/>
      <dgm:spPr/>
      <dgm:t>
        <a:bodyPr/>
        <a:lstStyle/>
        <a:p>
          <a:r>
            <a:rPr lang="fr-FR" dirty="0">
              <a:latin typeface="+mj-lt"/>
            </a:rPr>
            <a:t>Crédits carbone</a:t>
          </a:r>
        </a:p>
      </dgm:t>
    </dgm:pt>
    <dgm:pt modelId="{C775B3A8-F59E-40A6-AA47-880414A9257E}" type="parTrans" cxnId="{8D485BF9-130F-4605-AB9C-16E65F22B044}">
      <dgm:prSet/>
      <dgm:spPr/>
      <dgm:t>
        <a:bodyPr/>
        <a:lstStyle/>
        <a:p>
          <a:endParaRPr lang="fr-FR"/>
        </a:p>
      </dgm:t>
    </dgm:pt>
    <dgm:pt modelId="{957C57D0-A6BF-47E9-AE87-21F57636DD05}" type="sibTrans" cxnId="{8D485BF9-130F-4605-AB9C-16E65F22B044}">
      <dgm:prSet/>
      <dgm:spPr/>
      <dgm:t>
        <a:bodyPr/>
        <a:lstStyle/>
        <a:p>
          <a:endParaRPr lang="fr-FR"/>
        </a:p>
      </dgm:t>
    </dgm:pt>
    <dgm:pt modelId="{FC72C542-DD34-45F7-B5F1-68679B6A3253}">
      <dgm:prSet phldrT="[Texte]"/>
      <dgm:spPr/>
      <dgm:t>
        <a:bodyPr/>
        <a:lstStyle/>
        <a:p>
          <a:r>
            <a:rPr lang="fr-FR" dirty="0">
              <a:latin typeface="+mj-lt"/>
            </a:rPr>
            <a:t>Financements ad hoc</a:t>
          </a:r>
        </a:p>
      </dgm:t>
    </dgm:pt>
    <dgm:pt modelId="{F91A08A2-5470-44E1-9F87-43A03FAA9884}" type="parTrans" cxnId="{1A0A4A6A-BC8A-423F-A5C8-502924C159D1}">
      <dgm:prSet/>
      <dgm:spPr/>
      <dgm:t>
        <a:bodyPr/>
        <a:lstStyle/>
        <a:p>
          <a:endParaRPr lang="fr-FR"/>
        </a:p>
      </dgm:t>
    </dgm:pt>
    <dgm:pt modelId="{B90FC6ED-E50E-483A-8517-5BF8A76E4313}" type="sibTrans" cxnId="{1A0A4A6A-BC8A-423F-A5C8-502924C159D1}">
      <dgm:prSet/>
      <dgm:spPr/>
      <dgm:t>
        <a:bodyPr/>
        <a:lstStyle/>
        <a:p>
          <a:endParaRPr lang="fr-FR"/>
        </a:p>
      </dgm:t>
    </dgm:pt>
    <dgm:pt modelId="{3282029D-828C-405C-A664-B21EEA1734AF}" type="pres">
      <dgm:prSet presAssocID="{EFFECBDA-1B7C-42A8-B936-0DB1C666C3DF}" presName="compositeShape" presStyleCnt="0">
        <dgm:presLayoutVars>
          <dgm:chMax val="7"/>
          <dgm:dir/>
          <dgm:resizeHandles val="exact"/>
        </dgm:presLayoutVars>
      </dgm:prSet>
      <dgm:spPr/>
    </dgm:pt>
    <dgm:pt modelId="{B6D7E0C5-3726-4775-AAA3-0A6063DBDC5D}" type="pres">
      <dgm:prSet presAssocID="{EFFECBDA-1B7C-42A8-B936-0DB1C666C3DF}" presName="wedge1" presStyleLbl="node1" presStyleIdx="0" presStyleCnt="4"/>
      <dgm:spPr/>
    </dgm:pt>
    <dgm:pt modelId="{DA2C300A-C7A6-4A3A-8F91-DA089BC22B3D}" type="pres">
      <dgm:prSet presAssocID="{EFFECBDA-1B7C-42A8-B936-0DB1C666C3DF}" presName="dummy1a" presStyleCnt="0"/>
      <dgm:spPr/>
    </dgm:pt>
    <dgm:pt modelId="{A9C41987-5B19-4615-AB30-50CE17133AD9}" type="pres">
      <dgm:prSet presAssocID="{EFFECBDA-1B7C-42A8-B936-0DB1C666C3DF}" presName="dummy1b" presStyleCnt="0"/>
      <dgm:spPr/>
    </dgm:pt>
    <dgm:pt modelId="{CFDB3218-40B4-47F7-9B04-E3DD7D522CD6}" type="pres">
      <dgm:prSet presAssocID="{EFFECBDA-1B7C-42A8-B936-0DB1C666C3DF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C8238E7-91D7-4633-8AC0-F9BD9980BDE0}" type="pres">
      <dgm:prSet presAssocID="{EFFECBDA-1B7C-42A8-B936-0DB1C666C3DF}" presName="wedge2" presStyleLbl="node1" presStyleIdx="1" presStyleCnt="4"/>
      <dgm:spPr/>
    </dgm:pt>
    <dgm:pt modelId="{6463C909-282E-4A2D-98C9-E657F8844797}" type="pres">
      <dgm:prSet presAssocID="{EFFECBDA-1B7C-42A8-B936-0DB1C666C3DF}" presName="dummy2a" presStyleCnt="0"/>
      <dgm:spPr/>
    </dgm:pt>
    <dgm:pt modelId="{6B20253A-6CCA-43AD-A6CF-3B77ADCAA3B7}" type="pres">
      <dgm:prSet presAssocID="{EFFECBDA-1B7C-42A8-B936-0DB1C666C3DF}" presName="dummy2b" presStyleCnt="0"/>
      <dgm:spPr/>
    </dgm:pt>
    <dgm:pt modelId="{87B10C41-056F-4ED5-AFFF-5C4DF6C89796}" type="pres">
      <dgm:prSet presAssocID="{EFFECBDA-1B7C-42A8-B936-0DB1C666C3DF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08E8190-29AB-418A-BB00-D53DEA1D03FB}" type="pres">
      <dgm:prSet presAssocID="{EFFECBDA-1B7C-42A8-B936-0DB1C666C3DF}" presName="wedge3" presStyleLbl="node1" presStyleIdx="2" presStyleCnt="4"/>
      <dgm:spPr/>
    </dgm:pt>
    <dgm:pt modelId="{19B9B593-4554-4849-AF12-A82707EC4DB4}" type="pres">
      <dgm:prSet presAssocID="{EFFECBDA-1B7C-42A8-B936-0DB1C666C3DF}" presName="dummy3a" presStyleCnt="0"/>
      <dgm:spPr/>
    </dgm:pt>
    <dgm:pt modelId="{76DF24B3-9DCC-41C5-8C8D-5DFCAAE8CC8E}" type="pres">
      <dgm:prSet presAssocID="{EFFECBDA-1B7C-42A8-B936-0DB1C666C3DF}" presName="dummy3b" presStyleCnt="0"/>
      <dgm:spPr/>
    </dgm:pt>
    <dgm:pt modelId="{E9F3727E-2ADF-49FE-B0FA-E6FB8B9ED484}" type="pres">
      <dgm:prSet presAssocID="{EFFECBDA-1B7C-42A8-B936-0DB1C666C3DF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5812FAC-1EF8-4357-B7DA-8DDD833D9586}" type="pres">
      <dgm:prSet presAssocID="{EFFECBDA-1B7C-42A8-B936-0DB1C666C3DF}" presName="wedge4" presStyleLbl="node1" presStyleIdx="3" presStyleCnt="4"/>
      <dgm:spPr/>
    </dgm:pt>
    <dgm:pt modelId="{544B3F51-EFD5-4875-A83D-B8DA529BF6CC}" type="pres">
      <dgm:prSet presAssocID="{EFFECBDA-1B7C-42A8-B936-0DB1C666C3DF}" presName="dummy4a" presStyleCnt="0"/>
      <dgm:spPr/>
    </dgm:pt>
    <dgm:pt modelId="{EFB7C3FF-F766-40F4-B1EF-B93719535BD9}" type="pres">
      <dgm:prSet presAssocID="{EFFECBDA-1B7C-42A8-B936-0DB1C666C3DF}" presName="dummy4b" presStyleCnt="0"/>
      <dgm:spPr/>
    </dgm:pt>
    <dgm:pt modelId="{EC3D57E1-4B3E-4CE4-9A11-223A1ABC2A8F}" type="pres">
      <dgm:prSet presAssocID="{EFFECBDA-1B7C-42A8-B936-0DB1C666C3DF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4F5C922-1F51-48B7-97FD-6123CC7D5510}" type="pres">
      <dgm:prSet presAssocID="{E62828F4-3CD0-42CF-9F72-EA521CE47D16}" presName="arrowWedge1" presStyleLbl="fgSibTrans2D1" presStyleIdx="0" presStyleCnt="4"/>
      <dgm:spPr/>
    </dgm:pt>
    <dgm:pt modelId="{CD9DBBFD-55EF-4619-977C-85EE702650E5}" type="pres">
      <dgm:prSet presAssocID="{0F2741E4-6C9E-4430-B0A2-E38A36614B29}" presName="arrowWedge2" presStyleLbl="fgSibTrans2D1" presStyleIdx="1" presStyleCnt="4"/>
      <dgm:spPr/>
    </dgm:pt>
    <dgm:pt modelId="{2DC43CDF-5900-439C-BB5C-013EA36A681F}" type="pres">
      <dgm:prSet presAssocID="{957C57D0-A6BF-47E9-AE87-21F57636DD05}" presName="arrowWedge3" presStyleLbl="fgSibTrans2D1" presStyleIdx="2" presStyleCnt="4"/>
      <dgm:spPr/>
    </dgm:pt>
    <dgm:pt modelId="{5559C539-6DC7-47AF-B53C-0CE893DE33DE}" type="pres">
      <dgm:prSet presAssocID="{B90FC6ED-E50E-483A-8517-5BF8A76E4313}" presName="arrowWedge4" presStyleLbl="fgSibTrans2D1" presStyleIdx="3" presStyleCnt="4"/>
      <dgm:spPr/>
    </dgm:pt>
  </dgm:ptLst>
  <dgm:cxnLst>
    <dgm:cxn modelId="{E4626C00-7711-482F-9E98-CB32B56AC7F0}" type="presOf" srcId="{CA5C7CCD-112F-47D9-AD45-100EFE9BCF30}" destId="{7C8238E7-91D7-4633-8AC0-F9BD9980BDE0}" srcOrd="0" destOrd="0" presId="urn:microsoft.com/office/officeart/2005/8/layout/cycle8"/>
    <dgm:cxn modelId="{8E5DFE3A-8C42-45B8-B884-518C14D8CC00}" srcId="{EFFECBDA-1B7C-42A8-B936-0DB1C666C3DF}" destId="{4A99B561-4106-4070-80C1-CB650090AE06}" srcOrd="0" destOrd="0" parTransId="{C89DA0A8-5739-4D9B-A2E1-887FD01A19CE}" sibTransId="{E62828F4-3CD0-42CF-9F72-EA521CE47D16}"/>
    <dgm:cxn modelId="{74447348-A192-4ABF-A3FD-2CF5CB043E8B}" srcId="{EFFECBDA-1B7C-42A8-B936-0DB1C666C3DF}" destId="{CA5C7CCD-112F-47D9-AD45-100EFE9BCF30}" srcOrd="1" destOrd="0" parTransId="{99E73F52-F2A8-4C9F-84A2-33E80558E4F1}" sibTransId="{0F2741E4-6C9E-4430-B0A2-E38A36614B29}"/>
    <dgm:cxn modelId="{1A0A4A6A-BC8A-423F-A5C8-502924C159D1}" srcId="{EFFECBDA-1B7C-42A8-B936-0DB1C666C3DF}" destId="{FC72C542-DD34-45F7-B5F1-68679B6A3253}" srcOrd="3" destOrd="0" parTransId="{F91A08A2-5470-44E1-9F87-43A03FAA9884}" sibTransId="{B90FC6ED-E50E-483A-8517-5BF8A76E4313}"/>
    <dgm:cxn modelId="{ACE1B350-9518-4427-A0B9-0F8E24DAC484}" type="presOf" srcId="{257EB375-A23D-428D-A1BC-E9495A213044}" destId="{008E8190-29AB-418A-BB00-D53DEA1D03FB}" srcOrd="0" destOrd="0" presId="urn:microsoft.com/office/officeart/2005/8/layout/cycle8"/>
    <dgm:cxn modelId="{3377CF55-AC88-4539-942F-1A50DFD8C9AE}" type="presOf" srcId="{EFFECBDA-1B7C-42A8-B936-0DB1C666C3DF}" destId="{3282029D-828C-405C-A664-B21EEA1734AF}" srcOrd="0" destOrd="0" presId="urn:microsoft.com/office/officeart/2005/8/layout/cycle8"/>
    <dgm:cxn modelId="{88DE7693-975B-4A17-B1FC-398FA97DC671}" type="presOf" srcId="{4A99B561-4106-4070-80C1-CB650090AE06}" destId="{B6D7E0C5-3726-4775-AAA3-0A6063DBDC5D}" srcOrd="0" destOrd="0" presId="urn:microsoft.com/office/officeart/2005/8/layout/cycle8"/>
    <dgm:cxn modelId="{274674AC-78D7-41D9-A157-77CBB977C07E}" type="presOf" srcId="{FC72C542-DD34-45F7-B5F1-68679B6A3253}" destId="{EC3D57E1-4B3E-4CE4-9A11-223A1ABC2A8F}" srcOrd="1" destOrd="0" presId="urn:microsoft.com/office/officeart/2005/8/layout/cycle8"/>
    <dgm:cxn modelId="{9CFD2EAD-0C13-4444-A31B-189B93FDE89B}" type="presOf" srcId="{4A99B561-4106-4070-80C1-CB650090AE06}" destId="{CFDB3218-40B4-47F7-9B04-E3DD7D522CD6}" srcOrd="1" destOrd="0" presId="urn:microsoft.com/office/officeart/2005/8/layout/cycle8"/>
    <dgm:cxn modelId="{FD5C30B3-AAD8-49FB-9FCD-94F9FB0CCB65}" type="presOf" srcId="{CA5C7CCD-112F-47D9-AD45-100EFE9BCF30}" destId="{87B10C41-056F-4ED5-AFFF-5C4DF6C89796}" srcOrd="1" destOrd="0" presId="urn:microsoft.com/office/officeart/2005/8/layout/cycle8"/>
    <dgm:cxn modelId="{6CCBFDB4-3836-4B96-A484-0EC111B9E1F4}" type="presOf" srcId="{FC72C542-DD34-45F7-B5F1-68679B6A3253}" destId="{A5812FAC-1EF8-4357-B7DA-8DDD833D9586}" srcOrd="0" destOrd="0" presId="urn:microsoft.com/office/officeart/2005/8/layout/cycle8"/>
    <dgm:cxn modelId="{32752CDB-DB27-4399-991A-E2988A638F67}" type="presOf" srcId="{257EB375-A23D-428D-A1BC-E9495A213044}" destId="{E9F3727E-2ADF-49FE-B0FA-E6FB8B9ED484}" srcOrd="1" destOrd="0" presId="urn:microsoft.com/office/officeart/2005/8/layout/cycle8"/>
    <dgm:cxn modelId="{8D485BF9-130F-4605-AB9C-16E65F22B044}" srcId="{EFFECBDA-1B7C-42A8-B936-0DB1C666C3DF}" destId="{257EB375-A23D-428D-A1BC-E9495A213044}" srcOrd="2" destOrd="0" parTransId="{C775B3A8-F59E-40A6-AA47-880414A9257E}" sibTransId="{957C57D0-A6BF-47E9-AE87-21F57636DD05}"/>
    <dgm:cxn modelId="{CB0B3293-B453-487F-8808-ED81FD61A88D}" type="presParOf" srcId="{3282029D-828C-405C-A664-B21EEA1734AF}" destId="{B6D7E0C5-3726-4775-AAA3-0A6063DBDC5D}" srcOrd="0" destOrd="0" presId="urn:microsoft.com/office/officeart/2005/8/layout/cycle8"/>
    <dgm:cxn modelId="{2062631B-E680-4E76-8899-3A1DB86E185A}" type="presParOf" srcId="{3282029D-828C-405C-A664-B21EEA1734AF}" destId="{DA2C300A-C7A6-4A3A-8F91-DA089BC22B3D}" srcOrd="1" destOrd="0" presId="urn:microsoft.com/office/officeart/2005/8/layout/cycle8"/>
    <dgm:cxn modelId="{EF34FB37-A4C3-43BD-8146-93114D9F3023}" type="presParOf" srcId="{3282029D-828C-405C-A664-B21EEA1734AF}" destId="{A9C41987-5B19-4615-AB30-50CE17133AD9}" srcOrd="2" destOrd="0" presId="urn:microsoft.com/office/officeart/2005/8/layout/cycle8"/>
    <dgm:cxn modelId="{0471729D-F3F3-4908-AA3D-D0C72AAC9F47}" type="presParOf" srcId="{3282029D-828C-405C-A664-B21EEA1734AF}" destId="{CFDB3218-40B4-47F7-9B04-E3DD7D522CD6}" srcOrd="3" destOrd="0" presId="urn:microsoft.com/office/officeart/2005/8/layout/cycle8"/>
    <dgm:cxn modelId="{01A38B4F-6F9C-4744-AA69-2F52DF108200}" type="presParOf" srcId="{3282029D-828C-405C-A664-B21EEA1734AF}" destId="{7C8238E7-91D7-4633-8AC0-F9BD9980BDE0}" srcOrd="4" destOrd="0" presId="urn:microsoft.com/office/officeart/2005/8/layout/cycle8"/>
    <dgm:cxn modelId="{2F369439-1AA1-4109-992C-894786D1E30A}" type="presParOf" srcId="{3282029D-828C-405C-A664-B21EEA1734AF}" destId="{6463C909-282E-4A2D-98C9-E657F8844797}" srcOrd="5" destOrd="0" presId="urn:microsoft.com/office/officeart/2005/8/layout/cycle8"/>
    <dgm:cxn modelId="{0B2EDAEE-6159-40D3-B751-DA323995685F}" type="presParOf" srcId="{3282029D-828C-405C-A664-B21EEA1734AF}" destId="{6B20253A-6CCA-43AD-A6CF-3B77ADCAA3B7}" srcOrd="6" destOrd="0" presId="urn:microsoft.com/office/officeart/2005/8/layout/cycle8"/>
    <dgm:cxn modelId="{3BDBE756-83E2-4635-93AE-7A3782F477B4}" type="presParOf" srcId="{3282029D-828C-405C-A664-B21EEA1734AF}" destId="{87B10C41-056F-4ED5-AFFF-5C4DF6C89796}" srcOrd="7" destOrd="0" presId="urn:microsoft.com/office/officeart/2005/8/layout/cycle8"/>
    <dgm:cxn modelId="{1EEA1E06-C8CE-418E-924A-F1A941208432}" type="presParOf" srcId="{3282029D-828C-405C-A664-B21EEA1734AF}" destId="{008E8190-29AB-418A-BB00-D53DEA1D03FB}" srcOrd="8" destOrd="0" presId="urn:microsoft.com/office/officeart/2005/8/layout/cycle8"/>
    <dgm:cxn modelId="{FDC397C1-B126-4C03-B4A9-46861E57AEEB}" type="presParOf" srcId="{3282029D-828C-405C-A664-B21EEA1734AF}" destId="{19B9B593-4554-4849-AF12-A82707EC4DB4}" srcOrd="9" destOrd="0" presId="urn:microsoft.com/office/officeart/2005/8/layout/cycle8"/>
    <dgm:cxn modelId="{7A65D78E-CF0F-46EC-BB80-D92D963A1681}" type="presParOf" srcId="{3282029D-828C-405C-A664-B21EEA1734AF}" destId="{76DF24B3-9DCC-41C5-8C8D-5DFCAAE8CC8E}" srcOrd="10" destOrd="0" presId="urn:microsoft.com/office/officeart/2005/8/layout/cycle8"/>
    <dgm:cxn modelId="{7FD358CA-EE6A-4D78-9FAD-C96535B958FE}" type="presParOf" srcId="{3282029D-828C-405C-A664-B21EEA1734AF}" destId="{E9F3727E-2ADF-49FE-B0FA-E6FB8B9ED484}" srcOrd="11" destOrd="0" presId="urn:microsoft.com/office/officeart/2005/8/layout/cycle8"/>
    <dgm:cxn modelId="{C2BD2B08-9766-42ED-961F-244E341EA1D9}" type="presParOf" srcId="{3282029D-828C-405C-A664-B21EEA1734AF}" destId="{A5812FAC-1EF8-4357-B7DA-8DDD833D9586}" srcOrd="12" destOrd="0" presId="urn:microsoft.com/office/officeart/2005/8/layout/cycle8"/>
    <dgm:cxn modelId="{1508B955-561B-4727-A356-021B3100673D}" type="presParOf" srcId="{3282029D-828C-405C-A664-B21EEA1734AF}" destId="{544B3F51-EFD5-4875-A83D-B8DA529BF6CC}" srcOrd="13" destOrd="0" presId="urn:microsoft.com/office/officeart/2005/8/layout/cycle8"/>
    <dgm:cxn modelId="{1D1D67C7-4282-4A16-A9F5-D135397B229F}" type="presParOf" srcId="{3282029D-828C-405C-A664-B21EEA1734AF}" destId="{EFB7C3FF-F766-40F4-B1EF-B93719535BD9}" srcOrd="14" destOrd="0" presId="urn:microsoft.com/office/officeart/2005/8/layout/cycle8"/>
    <dgm:cxn modelId="{CDAB9E0E-7303-498A-8BB0-1671B619755D}" type="presParOf" srcId="{3282029D-828C-405C-A664-B21EEA1734AF}" destId="{EC3D57E1-4B3E-4CE4-9A11-223A1ABC2A8F}" srcOrd="15" destOrd="0" presId="urn:microsoft.com/office/officeart/2005/8/layout/cycle8"/>
    <dgm:cxn modelId="{659D14EB-0C17-411F-B3DE-151CC2324A40}" type="presParOf" srcId="{3282029D-828C-405C-A664-B21EEA1734AF}" destId="{54F5C922-1F51-48B7-97FD-6123CC7D5510}" srcOrd="16" destOrd="0" presId="urn:microsoft.com/office/officeart/2005/8/layout/cycle8"/>
    <dgm:cxn modelId="{6198E6DB-42C5-4FFC-B5A5-9018F46CD8E3}" type="presParOf" srcId="{3282029D-828C-405C-A664-B21EEA1734AF}" destId="{CD9DBBFD-55EF-4619-977C-85EE702650E5}" srcOrd="17" destOrd="0" presId="urn:microsoft.com/office/officeart/2005/8/layout/cycle8"/>
    <dgm:cxn modelId="{D0453762-ED2A-4B2D-A757-1E663339AB35}" type="presParOf" srcId="{3282029D-828C-405C-A664-B21EEA1734AF}" destId="{2DC43CDF-5900-439C-BB5C-013EA36A681F}" srcOrd="18" destOrd="0" presId="urn:microsoft.com/office/officeart/2005/8/layout/cycle8"/>
    <dgm:cxn modelId="{827CD7E5-4D45-4088-A834-D72C6DAE1534}" type="presParOf" srcId="{3282029D-828C-405C-A664-B21EEA1734AF}" destId="{5559C539-6DC7-47AF-B53C-0CE893DE33DE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7E0C5-3726-4775-AAA3-0A6063DBDC5D}">
      <dsp:nvSpPr>
        <dsp:cNvPr id="0" name=""/>
        <dsp:cNvSpPr/>
      </dsp:nvSpPr>
      <dsp:spPr>
        <a:xfrm>
          <a:off x="1380422" y="249817"/>
          <a:ext cx="3413760" cy="3413760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latin typeface="+mj-lt"/>
            </a:rPr>
            <a:t>Dotations, recettes fiscales</a:t>
          </a:r>
        </a:p>
      </dsp:txBody>
      <dsp:txXfrm>
        <a:off x="3192560" y="957360"/>
        <a:ext cx="1259840" cy="934720"/>
      </dsp:txXfrm>
    </dsp:sp>
    <dsp:sp modelId="{7C8238E7-91D7-4633-8AC0-F9BD9980BDE0}">
      <dsp:nvSpPr>
        <dsp:cNvPr id="0" name=""/>
        <dsp:cNvSpPr/>
      </dsp:nvSpPr>
      <dsp:spPr>
        <a:xfrm>
          <a:off x="1380422" y="364422"/>
          <a:ext cx="3413760" cy="3413760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latin typeface="+mj-lt"/>
            </a:rPr>
            <a:t>Vente de compost</a:t>
          </a:r>
        </a:p>
      </dsp:txBody>
      <dsp:txXfrm>
        <a:off x="3192560" y="2135920"/>
        <a:ext cx="1259840" cy="934720"/>
      </dsp:txXfrm>
    </dsp:sp>
    <dsp:sp modelId="{008E8190-29AB-418A-BB00-D53DEA1D03FB}">
      <dsp:nvSpPr>
        <dsp:cNvPr id="0" name=""/>
        <dsp:cNvSpPr/>
      </dsp:nvSpPr>
      <dsp:spPr>
        <a:xfrm>
          <a:off x="1265817" y="364422"/>
          <a:ext cx="3413760" cy="3413760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latin typeface="+mj-lt"/>
            </a:rPr>
            <a:t>Crédits carbone</a:t>
          </a:r>
        </a:p>
      </dsp:txBody>
      <dsp:txXfrm>
        <a:off x="1607600" y="2135920"/>
        <a:ext cx="1259840" cy="934720"/>
      </dsp:txXfrm>
    </dsp:sp>
    <dsp:sp modelId="{A5812FAC-1EF8-4357-B7DA-8DDD833D9586}">
      <dsp:nvSpPr>
        <dsp:cNvPr id="0" name=""/>
        <dsp:cNvSpPr/>
      </dsp:nvSpPr>
      <dsp:spPr>
        <a:xfrm>
          <a:off x="1265817" y="249817"/>
          <a:ext cx="3413760" cy="3413760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>
              <a:latin typeface="+mj-lt"/>
            </a:rPr>
            <a:t>Financements ad hoc</a:t>
          </a:r>
        </a:p>
      </dsp:txBody>
      <dsp:txXfrm>
        <a:off x="1607600" y="957360"/>
        <a:ext cx="1259840" cy="934720"/>
      </dsp:txXfrm>
    </dsp:sp>
    <dsp:sp modelId="{54F5C922-1F51-48B7-97FD-6123CC7D5510}">
      <dsp:nvSpPr>
        <dsp:cNvPr id="0" name=""/>
        <dsp:cNvSpPr/>
      </dsp:nvSpPr>
      <dsp:spPr>
        <a:xfrm>
          <a:off x="1169094" y="38489"/>
          <a:ext cx="3836416" cy="3836416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DBBFD-55EF-4619-977C-85EE702650E5}">
      <dsp:nvSpPr>
        <dsp:cNvPr id="0" name=""/>
        <dsp:cNvSpPr/>
      </dsp:nvSpPr>
      <dsp:spPr>
        <a:xfrm>
          <a:off x="1169094" y="153094"/>
          <a:ext cx="3836416" cy="3836416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C43CDF-5900-439C-BB5C-013EA36A681F}">
      <dsp:nvSpPr>
        <dsp:cNvPr id="0" name=""/>
        <dsp:cNvSpPr/>
      </dsp:nvSpPr>
      <dsp:spPr>
        <a:xfrm>
          <a:off x="1054489" y="153094"/>
          <a:ext cx="3836416" cy="3836416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9C539-6DC7-47AF-B53C-0CE893DE33DE}">
      <dsp:nvSpPr>
        <dsp:cNvPr id="0" name=""/>
        <dsp:cNvSpPr/>
      </dsp:nvSpPr>
      <dsp:spPr>
        <a:xfrm>
          <a:off x="1054489" y="38489"/>
          <a:ext cx="3836416" cy="3836416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effectLst/>
                <a:latin typeface="+mn-lt"/>
                <a:ea typeface="+mn-ea"/>
                <a:cs typeface="+mn-cs"/>
                <a:sym typeface="Times New Roman"/>
              </a:rPr>
              <a:t>Qu’espérez-vous apprendre lors de la conférence ?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558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2554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effectLst/>
                <a:latin typeface="+mn-lt"/>
                <a:ea typeface="+mn-ea"/>
                <a:cs typeface="+mn-cs"/>
                <a:sym typeface="Times New Roman"/>
              </a:rPr>
              <a:t>Qu’espérez-vous apprendre lors de la conférence ?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708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effectLst/>
                <a:latin typeface="+mn-lt"/>
                <a:ea typeface="+mn-ea"/>
                <a:cs typeface="+mn-cs"/>
                <a:sym typeface="Times New Roman"/>
              </a:rPr>
              <a:t>Qu’espérez-vous apprendre lors de la conférence ?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06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124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effectLst/>
                <a:latin typeface="+mn-lt"/>
                <a:ea typeface="+mn-ea"/>
                <a:cs typeface="+mn-cs"/>
                <a:sym typeface="Times New Roman"/>
              </a:rPr>
              <a:t>Qu’espérez-vous apprendre lors de la conférence ?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44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645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6264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9030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effectLst/>
                <a:latin typeface="+mn-lt"/>
                <a:ea typeface="+mn-ea"/>
                <a:cs typeface="+mn-cs"/>
                <a:sym typeface="Times New Roman"/>
              </a:rPr>
              <a:t>Qu’espérez-vous apprendre lors de la conférence ?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759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effectLst/>
                <a:latin typeface="+mn-lt"/>
                <a:ea typeface="+mn-ea"/>
                <a:cs typeface="+mn-cs"/>
                <a:sym typeface="Times New Roman"/>
              </a:rPr>
              <a:t>Qu’espérez-vous apprendre lors de la conférence ?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836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dirty="0">
                <a:effectLst/>
                <a:latin typeface="+mn-lt"/>
                <a:ea typeface="+mn-ea"/>
                <a:cs typeface="+mn-cs"/>
                <a:sym typeface="Times New Roman"/>
              </a:rPr>
              <a:t>Qu’espérez-vous apprendre lors de la conférence ?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337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662" y="3794125"/>
            <a:ext cx="2700338" cy="30638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"/>
          <p:cNvSpPr/>
          <p:nvPr/>
        </p:nvSpPr>
        <p:spPr>
          <a:xfrm>
            <a:off x="4279899" y="0"/>
            <a:ext cx="4924922" cy="6858000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/>
          <a:lstStyle/>
          <a:p>
            <a:pPr algn="ctr"/>
            <a:endParaRPr dirty="0"/>
          </a:p>
        </p:txBody>
      </p:sp>
      <p:pic>
        <p:nvPicPr>
          <p:cNvPr id="68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6934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425" y="5300662"/>
            <a:ext cx="1562100" cy="1614488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Intégrer une image verticale dans cette zone"/>
          <p:cNvSpPr txBox="1"/>
          <p:nvPr/>
        </p:nvSpPr>
        <p:spPr>
          <a:xfrm>
            <a:off x="5635555" y="3121025"/>
            <a:ext cx="2213611" cy="459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300"/>
              </a:spcBef>
              <a:defRPr sz="14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lvl1pPr>
          </a:lstStyle>
          <a:p>
            <a:r>
              <a:rPr dirty="0" err="1"/>
              <a:t>Intégrer</a:t>
            </a:r>
            <a:r>
              <a:rPr dirty="0"/>
              <a:t> </a:t>
            </a:r>
            <a:r>
              <a:rPr dirty="0" err="1"/>
              <a:t>une</a:t>
            </a:r>
            <a:r>
              <a:rPr dirty="0"/>
              <a:t> image </a:t>
            </a:r>
            <a:r>
              <a:rPr dirty="0" err="1"/>
              <a:t>verticale</a:t>
            </a:r>
            <a:r>
              <a:rPr dirty="0"/>
              <a:t> </a:t>
            </a:r>
            <a:r>
              <a:rPr dirty="0" err="1"/>
              <a:t>dans</a:t>
            </a:r>
            <a:r>
              <a:rPr dirty="0"/>
              <a:t> </a:t>
            </a:r>
            <a:r>
              <a:rPr dirty="0" err="1"/>
              <a:t>cette</a:t>
            </a:r>
            <a:r>
              <a:rPr dirty="0"/>
              <a:t> zone</a:t>
            </a:r>
          </a:p>
        </p:txBody>
      </p:sp>
      <p:sp>
        <p:nvSpPr>
          <p:cNvPr id="7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460804" y="6217851"/>
            <a:ext cx="92396" cy="276999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91425" y="5300662"/>
            <a:ext cx="1562100" cy="16144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"/>
          <p:cNvSpPr/>
          <p:nvPr userDrawn="1"/>
        </p:nvSpPr>
        <p:spPr>
          <a:xfrm>
            <a:off x="-1" y="-1"/>
            <a:ext cx="4498849" cy="691515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  <a:effectLst>
            <a:outerShdw blurRad="139700" dist="170841" dir="5400000" rotWithShape="0">
              <a:srgbClr val="000000">
                <a:alpha val="0"/>
              </a:srgbClr>
            </a:outerShdw>
          </a:effectLst>
        </p:spPr>
        <p:txBody>
          <a:bodyPr lIns="45719" rIns="45719"/>
          <a:lstStyle/>
          <a:p>
            <a:pPr algn="ctr"/>
            <a:endParaRPr dirty="0"/>
          </a:p>
        </p:txBody>
      </p:sp>
      <p:sp>
        <p:nvSpPr>
          <p:cNvPr id="7" name="Intégrer une image dans cette zone"/>
          <p:cNvSpPr txBox="1"/>
          <p:nvPr userDrawn="1"/>
        </p:nvSpPr>
        <p:spPr>
          <a:xfrm>
            <a:off x="897825" y="3457574"/>
            <a:ext cx="2794636" cy="459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300"/>
              </a:spcBef>
              <a:defRPr sz="14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lvl1pPr>
          </a:lstStyle>
          <a:p>
            <a:r>
              <a:rPr dirty="0" err="1"/>
              <a:t>Intégrer</a:t>
            </a:r>
            <a:r>
              <a:rPr dirty="0"/>
              <a:t> </a:t>
            </a:r>
            <a:r>
              <a:rPr dirty="0" err="1"/>
              <a:t>une</a:t>
            </a:r>
            <a:r>
              <a:rPr dirty="0"/>
              <a:t> image </a:t>
            </a:r>
            <a:r>
              <a:rPr dirty="0" err="1"/>
              <a:t>dans</a:t>
            </a:r>
            <a:r>
              <a:rPr dirty="0"/>
              <a:t> </a:t>
            </a:r>
            <a:r>
              <a:rPr dirty="0" err="1"/>
              <a:t>cette</a:t>
            </a:r>
            <a:r>
              <a:rPr dirty="0"/>
              <a:t> zone</a:t>
            </a:r>
          </a:p>
        </p:txBody>
      </p:sp>
    </p:spTree>
    <p:extLst>
      <p:ext uri="{BB962C8B-B14F-4D97-AF65-F5344CB8AC3E}">
        <p14:creationId xmlns:p14="http://schemas.microsoft.com/office/powerpoint/2010/main" val="14408422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250217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662" y="3794125"/>
            <a:ext cx="2700338" cy="30638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2972530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"/>
          <p:cNvSpPr/>
          <p:nvPr/>
        </p:nvSpPr>
        <p:spPr>
          <a:xfrm>
            <a:off x="4279899" y="0"/>
            <a:ext cx="4924922" cy="6858000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/>
          <a:lstStyle/>
          <a:p>
            <a:pPr algn="ctr"/>
            <a:endParaRPr dirty="0"/>
          </a:p>
        </p:txBody>
      </p:sp>
      <p:pic>
        <p:nvPicPr>
          <p:cNvPr id="68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6934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425" y="5300662"/>
            <a:ext cx="1562100" cy="1614488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Intégrer une image verticale dans cette zone"/>
          <p:cNvSpPr txBox="1"/>
          <p:nvPr/>
        </p:nvSpPr>
        <p:spPr>
          <a:xfrm>
            <a:off x="5635555" y="3121025"/>
            <a:ext cx="2213611" cy="459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300"/>
              </a:spcBef>
              <a:defRPr sz="14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lvl1pPr>
          </a:lstStyle>
          <a:p>
            <a:r>
              <a:rPr dirty="0" err="1"/>
              <a:t>Intégrer</a:t>
            </a:r>
            <a:r>
              <a:rPr dirty="0"/>
              <a:t> </a:t>
            </a:r>
            <a:r>
              <a:rPr dirty="0" err="1"/>
              <a:t>une</a:t>
            </a:r>
            <a:r>
              <a:rPr dirty="0"/>
              <a:t> image </a:t>
            </a:r>
            <a:r>
              <a:rPr dirty="0" err="1"/>
              <a:t>verticale</a:t>
            </a:r>
            <a:r>
              <a:rPr dirty="0"/>
              <a:t> </a:t>
            </a:r>
            <a:r>
              <a:rPr dirty="0" err="1"/>
              <a:t>dans</a:t>
            </a:r>
            <a:r>
              <a:rPr dirty="0"/>
              <a:t> </a:t>
            </a:r>
            <a:r>
              <a:rPr dirty="0" err="1"/>
              <a:t>cette</a:t>
            </a:r>
            <a:r>
              <a:rPr dirty="0"/>
              <a:t> zone</a:t>
            </a:r>
          </a:p>
        </p:txBody>
      </p:sp>
      <p:sp>
        <p:nvSpPr>
          <p:cNvPr id="7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460804" y="6217851"/>
            <a:ext cx="92396" cy="276999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261606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48075" y="57150"/>
            <a:ext cx="7056438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425" y="5300662"/>
            <a:ext cx="1562100" cy="161448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1131545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91425" y="5300662"/>
            <a:ext cx="1562100" cy="16144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"/>
          <p:cNvSpPr/>
          <p:nvPr userDrawn="1"/>
        </p:nvSpPr>
        <p:spPr>
          <a:xfrm>
            <a:off x="-1" y="-1"/>
            <a:ext cx="4498849" cy="691515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  <a:effectLst>
            <a:outerShdw blurRad="139700" dist="170841" dir="5400000" rotWithShape="0">
              <a:srgbClr val="000000">
                <a:alpha val="0"/>
              </a:srgbClr>
            </a:outerShdw>
          </a:effectLst>
        </p:spPr>
        <p:txBody>
          <a:bodyPr lIns="45719" rIns="45719"/>
          <a:lstStyle/>
          <a:p>
            <a:pPr algn="ctr"/>
            <a:endParaRPr dirty="0"/>
          </a:p>
        </p:txBody>
      </p:sp>
      <p:sp>
        <p:nvSpPr>
          <p:cNvPr id="7" name="Intégrer une image dans cette zone"/>
          <p:cNvSpPr txBox="1"/>
          <p:nvPr userDrawn="1"/>
        </p:nvSpPr>
        <p:spPr>
          <a:xfrm>
            <a:off x="897825" y="3457574"/>
            <a:ext cx="2794636" cy="459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300"/>
              </a:spcBef>
              <a:defRPr sz="14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lvl1pPr>
          </a:lstStyle>
          <a:p>
            <a:r>
              <a:rPr dirty="0" err="1"/>
              <a:t>Intégrer</a:t>
            </a:r>
            <a:r>
              <a:rPr dirty="0"/>
              <a:t> </a:t>
            </a:r>
            <a:r>
              <a:rPr dirty="0" err="1"/>
              <a:t>une</a:t>
            </a:r>
            <a:r>
              <a:rPr dirty="0"/>
              <a:t> image </a:t>
            </a:r>
            <a:r>
              <a:rPr dirty="0" err="1"/>
              <a:t>dans</a:t>
            </a:r>
            <a:r>
              <a:rPr dirty="0"/>
              <a:t> </a:t>
            </a:r>
            <a:r>
              <a:rPr dirty="0" err="1"/>
              <a:t>cette</a:t>
            </a:r>
            <a:r>
              <a:rPr dirty="0"/>
              <a:t> zone</a:t>
            </a:r>
          </a:p>
        </p:txBody>
      </p:sp>
    </p:spTree>
    <p:extLst>
      <p:ext uri="{BB962C8B-B14F-4D97-AF65-F5344CB8AC3E}">
        <p14:creationId xmlns:p14="http://schemas.microsoft.com/office/powerpoint/2010/main" val="22597469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3588-C24A-461E-952E-2BAF9C8224AC}" type="datetimeFigureOut">
              <a:rPr lang="fr-FR" smtClean="0"/>
              <a:t>14/08/2022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186756" y="6217851"/>
            <a:ext cx="366444" cy="276999"/>
          </a:xfrm>
        </p:spPr>
        <p:txBody>
          <a:bodyPr/>
          <a:lstStyle/>
          <a:p>
            <a:fld id="{3C8FCF2A-6ED7-47EC-9C47-C477DB8261A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09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0" r:id="rId3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‹N°›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161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0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9.jpeg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PRINCIPAL…"/>
          <p:cNvSpPr txBox="1"/>
          <p:nvPr/>
        </p:nvSpPr>
        <p:spPr>
          <a:xfrm>
            <a:off x="763586" y="1352977"/>
            <a:ext cx="7544392" cy="1343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Autofit/>
          </a:bodyPr>
          <a:lstStyle/>
          <a:p>
            <a:r>
              <a:rPr lang="fr-FR" sz="2500" dirty="0">
                <a:solidFill>
                  <a:srgbClr val="003B64"/>
                </a:solidFill>
                <a:latin typeface="Cairo Bold"/>
                <a:ea typeface="Cairo Bold"/>
                <a:cs typeface="Cairo Bold"/>
              </a:rPr>
              <a:t>Étude de faisabilité sur la gestion des déchets verts dans le département du Zou et actions de sensibilisation aux enjeux environnementaux, économiques et sociaux</a:t>
            </a:r>
          </a:p>
          <a:p>
            <a:pPr>
              <a:lnSpc>
                <a:spcPts val="3800"/>
              </a:lnSpc>
              <a:spcBef>
                <a:spcPts val="900"/>
              </a:spcBef>
              <a:defRPr sz="3800">
                <a:solidFill>
                  <a:srgbClr val="003B64"/>
                </a:solidFill>
                <a:latin typeface="Cairo Bold"/>
                <a:ea typeface="Cairo Bold"/>
                <a:cs typeface="Cairo Bold"/>
                <a:sym typeface="Cairo Bold"/>
              </a:defRPr>
            </a:pPr>
            <a:endParaRPr lang="fr-FR" sz="2400" dirty="0">
              <a:solidFill>
                <a:srgbClr val="00B0F0"/>
              </a:solidFill>
              <a:latin typeface="Neo Sans Std Medium" panose="020B0704030504040204" pitchFamily="34" charset="0"/>
              <a:ea typeface="Neo Sans Medium"/>
              <a:cs typeface="Neo Sans Medium"/>
              <a:sym typeface="Neo Sans Medium"/>
            </a:endParaRPr>
          </a:p>
        </p:txBody>
      </p:sp>
      <p:sp>
        <p:nvSpPr>
          <p:cNvPr id="5" name="Date / Sous-titre…"/>
          <p:cNvSpPr txBox="1"/>
          <p:nvPr/>
        </p:nvSpPr>
        <p:spPr>
          <a:xfrm>
            <a:off x="801687" y="2549227"/>
            <a:ext cx="5557549" cy="1080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Autofit/>
          </a:bodyPr>
          <a:lstStyle>
            <a:lvl1pPr>
              <a:defRPr sz="2200">
                <a:solidFill>
                  <a:srgbClr val="00B0F0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lvl1pPr>
          </a:lstStyle>
          <a:p>
            <a:endParaRPr sz="3800" dirty="0">
              <a:solidFill>
                <a:srgbClr val="003B64"/>
              </a:solidFill>
              <a:latin typeface="Cairo Bold"/>
              <a:ea typeface="Cairo Bold"/>
              <a:cs typeface="Cairo Bold"/>
            </a:endParaRPr>
          </a:p>
        </p:txBody>
      </p:sp>
      <p:sp>
        <p:nvSpPr>
          <p:cNvPr id="7" name="Date / Sous-titre…"/>
          <p:cNvSpPr txBox="1"/>
          <p:nvPr/>
        </p:nvSpPr>
        <p:spPr>
          <a:xfrm>
            <a:off x="801682" y="2992288"/>
            <a:ext cx="7506296" cy="1030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>
              <a:defRPr sz="2200">
                <a:solidFill>
                  <a:srgbClr val="00B0F0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lvl1pPr>
          </a:lstStyle>
          <a:p>
            <a:r>
              <a:rPr lang="fr-FR" sz="2000" dirty="0">
                <a:latin typeface="Neo Sans Std Medium" panose="020B0704030504040204" pitchFamily="34" charset="0"/>
              </a:rPr>
              <a:t>Appel à projets Solidarité Déchets du </a:t>
            </a:r>
            <a:r>
              <a:rPr lang="fr-FR" sz="2000" dirty="0" err="1">
                <a:latin typeface="Neo Sans Std Medium" panose="020B0704030504040204" pitchFamily="34" charset="0"/>
              </a:rPr>
              <a:t>Syctom</a:t>
            </a:r>
            <a:r>
              <a:rPr lang="fr-FR" sz="2000" dirty="0">
                <a:latin typeface="Neo Sans Std Medium" panose="020B0704030504040204" pitchFamily="34" charset="0"/>
              </a:rPr>
              <a:t> - Édition 2022  </a:t>
            </a:r>
          </a:p>
          <a:p>
            <a:r>
              <a:rPr lang="fr-FR" sz="2000" dirty="0">
                <a:latin typeface="Neo Sans Std Medium" panose="020B0704030504040204" pitchFamily="34" charset="0"/>
              </a:rPr>
              <a:t>Réunion du mardi 9 août 2022</a:t>
            </a: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82953"/>
              </p:ext>
            </p:extLst>
          </p:nvPr>
        </p:nvGraphicFramePr>
        <p:xfrm>
          <a:off x="801681" y="1131762"/>
          <a:ext cx="7506297" cy="28000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297">
                  <a:extLst>
                    <a:ext uri="{9D8B030D-6E8A-4147-A177-3AD203B41FA5}">
                      <a16:colId xmlns:a16="http://schemas.microsoft.com/office/drawing/2014/main" val="2044955633"/>
                    </a:ext>
                  </a:extLst>
                </a:gridCol>
              </a:tblGrid>
              <a:tr h="2800043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4993850"/>
                  </a:ext>
                </a:extLst>
              </a:tr>
            </a:tbl>
          </a:graphicData>
        </a:graphic>
      </p:graphicFrame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75025" y="5036615"/>
            <a:ext cx="1762125" cy="2157413"/>
            <a:chOff x="1110" y="3477"/>
            <a:chExt cx="8070" cy="787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948" y="5441428"/>
            <a:ext cx="3187338" cy="125110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TITRE"/>
          <p:cNvSpPr txBox="1"/>
          <p:nvPr/>
        </p:nvSpPr>
        <p:spPr>
          <a:xfrm>
            <a:off x="601039" y="353480"/>
            <a:ext cx="4375910" cy="55399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>
                <a:solidFill>
                  <a:srgbClr val="002060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u="sng" noProof="0" dirty="0" err="1"/>
              <a:t>Gen</a:t>
            </a:r>
            <a:r>
              <a:rPr lang="fr-FR" sz="3000" u="sng" dirty="0" err="1"/>
              <a:t>èse</a:t>
            </a:r>
            <a:r>
              <a:rPr lang="fr-FR" sz="3000" u="sng" dirty="0"/>
              <a:t> du projet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sp>
        <p:nvSpPr>
          <p:cNvPr id="8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algn="ctr"/>
            <a:r>
              <a:rPr lang="fr-FR" sz="1700" dirty="0"/>
              <a:t>AAP Solidarité Déchets 2022</a:t>
            </a:r>
            <a:endParaRPr sz="1700" dirty="0"/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5111644" y="6000954"/>
            <a:ext cx="703492" cy="658236"/>
            <a:chOff x="1110" y="3477"/>
            <a:chExt cx="8070" cy="7871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23" y="5968505"/>
            <a:ext cx="1074150" cy="55361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93" y="5968505"/>
            <a:ext cx="1556906" cy="628872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67818" y="911685"/>
            <a:ext cx="8127542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r>
              <a:rPr lang="fr-FR" b="1" dirty="0"/>
              <a:t>Les suites données à l’étude de 2018 </a:t>
            </a: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/>
          </a:p>
        </p:txBody>
      </p:sp>
      <p:sp>
        <p:nvSpPr>
          <p:cNvPr id="30" name="Rectangle 29"/>
          <p:cNvSpPr/>
          <p:nvPr/>
        </p:nvSpPr>
        <p:spPr>
          <a:xfrm>
            <a:off x="676522" y="1651370"/>
            <a:ext cx="77101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anose="05000000000000000000" pitchFamily="2" charset="2"/>
              <a:buChar char="ü"/>
            </a:pPr>
            <a:r>
              <a:rPr lang="fr-FR" b="1" u="sng" dirty="0"/>
              <a:t>Novembre 2021 :</a:t>
            </a:r>
            <a:r>
              <a:rPr lang="fr-FR" b="1" dirty="0"/>
              <a:t> </a:t>
            </a:r>
            <a:r>
              <a:rPr lang="fr-FR" dirty="0"/>
              <a:t>sollicitation du CD92 et SENS par la CCZ pour venir en soutien de la démarche</a:t>
            </a:r>
          </a:p>
          <a:p>
            <a:pPr marL="285750" lvl="2" indent="-285750">
              <a:buFont typeface="Wingdings" panose="05000000000000000000" pitchFamily="2" charset="2"/>
              <a:buChar char="Ø"/>
            </a:pP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891041" y="2225174"/>
            <a:ext cx="72863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0"/>
            <a:r>
              <a:rPr lang="fr-FR" sz="1700" i="1" dirty="0"/>
              <a:t>=&gt; CD92 et SENS confirment leur volonté d’accompagner l’amélioration de la filière déchets dans le Zou</a:t>
            </a:r>
          </a:p>
        </p:txBody>
      </p:sp>
      <p:sp>
        <p:nvSpPr>
          <p:cNvPr id="4" name="Rectangle 3"/>
          <p:cNvSpPr/>
          <p:nvPr/>
        </p:nvSpPr>
        <p:spPr>
          <a:xfrm>
            <a:off x="676521" y="2996492"/>
            <a:ext cx="7710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anose="05000000000000000000" pitchFamily="2" charset="2"/>
              <a:buChar char="ü"/>
            </a:pPr>
            <a:r>
              <a:rPr lang="fr-FR" b="1" u="sng" dirty="0"/>
              <a:t>Décembre 2021 :</a:t>
            </a:r>
            <a:r>
              <a:rPr lang="fr-FR" b="1" dirty="0"/>
              <a:t> </a:t>
            </a:r>
            <a:r>
              <a:rPr lang="fr-FR" dirty="0"/>
              <a:t>entretiens entre le CD92, la CCZ et SENS sur la façon de procéder </a:t>
            </a:r>
          </a:p>
        </p:txBody>
      </p:sp>
      <p:sp>
        <p:nvSpPr>
          <p:cNvPr id="6" name="Rectangle 5"/>
          <p:cNvSpPr/>
          <p:nvPr/>
        </p:nvSpPr>
        <p:spPr>
          <a:xfrm>
            <a:off x="891041" y="3584928"/>
            <a:ext cx="728630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0"/>
            <a:r>
              <a:rPr lang="fr-FR" sz="1700" i="1" dirty="0"/>
              <a:t>=&gt; décision de candidater à l’édition 2022 de l’AAP « Solidarité Déchets »</a:t>
            </a:r>
          </a:p>
        </p:txBody>
      </p:sp>
      <p:sp>
        <p:nvSpPr>
          <p:cNvPr id="9" name="Rectangle 8"/>
          <p:cNvSpPr/>
          <p:nvPr/>
        </p:nvSpPr>
        <p:spPr>
          <a:xfrm>
            <a:off x="676520" y="4172842"/>
            <a:ext cx="7710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Wingdings" panose="05000000000000000000" pitchFamily="2" charset="2"/>
              <a:buChar char="ü"/>
            </a:pPr>
            <a:r>
              <a:rPr lang="fr-FR" b="1" u="sng" dirty="0"/>
              <a:t>Février-mai 2022 :</a:t>
            </a:r>
            <a:r>
              <a:rPr lang="fr-FR" b="1" dirty="0"/>
              <a:t> </a:t>
            </a:r>
            <a:r>
              <a:rPr lang="fr-FR" dirty="0"/>
              <a:t>dépôt des dossiers AMI et de candidature auprès du </a:t>
            </a:r>
            <a:r>
              <a:rPr lang="fr-FR" dirty="0" err="1"/>
              <a:t>Syctom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60449692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TITRE"/>
          <p:cNvSpPr txBox="1"/>
          <p:nvPr/>
        </p:nvSpPr>
        <p:spPr>
          <a:xfrm>
            <a:off x="601038" y="353480"/>
            <a:ext cx="4510605" cy="101566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>
                <a:solidFill>
                  <a:srgbClr val="002060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u="sng" dirty="0"/>
              <a:t>Périmètre et objectifs de l’étude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sp>
        <p:nvSpPr>
          <p:cNvPr id="8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algn="ctr"/>
            <a:r>
              <a:rPr lang="fr-FR" sz="1700" dirty="0"/>
              <a:t>AAP Solidarité Déchets 2022</a:t>
            </a:r>
            <a:endParaRPr sz="1700" dirty="0"/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5111644" y="6000954"/>
            <a:ext cx="703492" cy="658236"/>
            <a:chOff x="1110" y="3477"/>
            <a:chExt cx="8070" cy="7871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23" y="5968505"/>
            <a:ext cx="1074150" cy="55361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93" y="5968505"/>
            <a:ext cx="1556906" cy="62887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76522" y="1546866"/>
            <a:ext cx="5122435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0"/>
            <a:r>
              <a:rPr lang="fr-FR" b="1" dirty="0"/>
              <a:t>Son périmètre</a:t>
            </a:r>
            <a:endParaRPr lang="fr-FR" b="1" u="sng" dirty="0"/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sz="1700" dirty="0"/>
              <a:t>Bohicon (206 100 habitants en 2018)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sz="1700" dirty="0"/>
              <a:t>Marché central et de plus petite taille (</a:t>
            </a:r>
            <a:r>
              <a:rPr lang="fr-FR" sz="1700" dirty="0" err="1"/>
              <a:t>Gahni</a:t>
            </a:r>
            <a:r>
              <a:rPr lang="fr-FR" sz="1700" dirty="0"/>
              <a:t> et </a:t>
            </a:r>
            <a:r>
              <a:rPr lang="fr-FR" sz="1700" dirty="0" err="1"/>
              <a:t>Sehi</a:t>
            </a:r>
            <a:r>
              <a:rPr lang="fr-FR" sz="1700" dirty="0"/>
              <a:t>)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sz="1700" dirty="0"/>
              <a:t>« Déchets verts » et plus largement déchets organiques </a:t>
            </a:r>
            <a:r>
              <a:rPr lang="fr-FR" sz="1700" dirty="0" err="1"/>
              <a:t>compostables</a:t>
            </a:r>
            <a:r>
              <a:rPr lang="fr-FR" sz="1700" dirty="0"/>
              <a:t> (fruits, légumes, coquilles d’œufs/ coquillages, papier, carton </a:t>
            </a:r>
            <a:r>
              <a:rPr lang="fr-FR" sz="1700" i="1" dirty="0"/>
              <a:t>etc</a:t>
            </a:r>
            <a:r>
              <a:rPr lang="fr-FR" sz="1700" dirty="0"/>
              <a:t>.)</a:t>
            </a:r>
          </a:p>
          <a:p>
            <a:pPr marL="285750" lvl="2" indent="-285750">
              <a:buFont typeface="Wingdings" panose="05000000000000000000" pitchFamily="2" charset="2"/>
              <a:buChar char="Ø"/>
            </a:pP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7"/>
          <a:srcRect l="33655" t="26161" r="32631" b="22799"/>
          <a:stretch/>
        </p:blipFill>
        <p:spPr>
          <a:xfrm>
            <a:off x="5721991" y="843725"/>
            <a:ext cx="3278318" cy="31070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05135" y="3733519"/>
            <a:ext cx="829517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0"/>
            <a:r>
              <a:rPr lang="fr-FR" b="1" dirty="0"/>
              <a:t>Ses objectifs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700" dirty="0"/>
              <a:t>Réaliser un diagnostic de la filière des déchets organiques </a:t>
            </a:r>
            <a:r>
              <a:rPr lang="fr-FR" sz="1700" dirty="0" err="1"/>
              <a:t>compostables</a:t>
            </a:r>
            <a:r>
              <a:rPr lang="fr-FR" sz="1700" dirty="0"/>
              <a:t> issus des marchés de Bohicon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700" dirty="0"/>
              <a:t>Identifier les débouchés de marché pour le compost, en particulier dans le secteur agricole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700" dirty="0"/>
              <a:t>Concevoir un modèle organisationnel, technique et économique pour la gestion des déchets organiques </a:t>
            </a:r>
            <a:r>
              <a:rPr lang="fr-FR" sz="1700" dirty="0" err="1"/>
              <a:t>compostables</a:t>
            </a:r>
            <a:r>
              <a:rPr lang="fr-FR" sz="1700" dirty="0"/>
              <a:t> issus des marchés</a:t>
            </a:r>
          </a:p>
          <a:p>
            <a:endParaRPr lang="fr-FR" sz="1700" dirty="0"/>
          </a:p>
          <a:p>
            <a:pPr lvl="0"/>
            <a:r>
              <a:rPr lang="fr-FR" sz="1700" i="1" dirty="0"/>
              <a:t>=&gt; Vers une future phase de mise en œuvre ?</a:t>
            </a: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412846492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PARTIE"/>
          <p:cNvSpPr txBox="1"/>
          <p:nvPr/>
        </p:nvSpPr>
        <p:spPr>
          <a:xfrm>
            <a:off x="422602" y="1194506"/>
            <a:ext cx="3190866" cy="2169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r>
              <a:rPr lang="fr-FR" sz="4500" u="sng" dirty="0"/>
              <a:t>4. Modalités de mise en </a:t>
            </a:r>
            <a:r>
              <a:rPr lang="fr-FR" sz="4500" u="sng" dirty="0" err="1"/>
              <a:t>oeuvre</a:t>
            </a:r>
            <a:endParaRPr lang="fr-FR" sz="4500" u="sng" dirty="0"/>
          </a:p>
        </p:txBody>
      </p:sp>
      <p:pic>
        <p:nvPicPr>
          <p:cNvPr id="7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112" y="5375275"/>
            <a:ext cx="1755776" cy="116046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AutoShape 2" descr="Point D'Interrogation Question - Image gratuite sur Pixabay"/>
          <p:cNvSpPr>
            <a:spLocks noChangeAspect="1" noChangeArrowheads="1"/>
          </p:cNvSpPr>
          <p:nvPr/>
        </p:nvSpPr>
        <p:spPr bwMode="auto">
          <a:xfrm>
            <a:off x="155575" y="-1004888"/>
            <a:ext cx="20955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Point d'interrogation homme images libres de droit, photos de Point d' interrogation homme | Depositphotos"/>
          <p:cNvSpPr>
            <a:spLocks noChangeAspect="1" noChangeArrowheads="1"/>
          </p:cNvSpPr>
          <p:nvPr/>
        </p:nvSpPr>
        <p:spPr bwMode="auto">
          <a:xfrm>
            <a:off x="155575" y="-876300"/>
            <a:ext cx="15525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730" y="1187011"/>
            <a:ext cx="486226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4953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TITRE"/>
          <p:cNvSpPr txBox="1"/>
          <p:nvPr/>
        </p:nvSpPr>
        <p:spPr>
          <a:xfrm>
            <a:off x="601039" y="353480"/>
            <a:ext cx="4555492" cy="101566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>
                <a:solidFill>
                  <a:srgbClr val="002060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iro Bold"/>
                <a:cs typeface="Cairo Bold"/>
                <a:sym typeface="Cairo Bold"/>
              </a:rPr>
              <a:t>Synergies du projet avec le programme B’EST (SENS)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sp>
        <p:nvSpPr>
          <p:cNvPr id="8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iro Bold"/>
                <a:cs typeface="Cairo Bold"/>
                <a:sym typeface="Cairo Bold"/>
              </a:rPr>
              <a:t>AAP Solidarité Déchets 2022</a:t>
            </a:r>
            <a:endParaRPr kumimoji="0" sz="1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D221EE2-161A-625E-2DB5-18DEB0D25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755" y="2000387"/>
            <a:ext cx="2348292" cy="384335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3201056-C61D-AD25-90B1-93EC64F70A64}"/>
              </a:ext>
            </a:extLst>
          </p:cNvPr>
          <p:cNvSpPr txBox="1"/>
          <p:nvPr/>
        </p:nvSpPr>
        <p:spPr>
          <a:xfrm>
            <a:off x="6528912" y="1396003"/>
            <a:ext cx="244429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Filières du programme B’EST Zou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BD2A602-EB2E-8287-EDB9-A6FE27E0EEAC}"/>
              </a:ext>
            </a:extLst>
          </p:cNvPr>
          <p:cNvSpPr txBox="1"/>
          <p:nvPr/>
        </p:nvSpPr>
        <p:spPr>
          <a:xfrm>
            <a:off x="1535284" y="1398430"/>
            <a:ext cx="362124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Démarche B’EST – Chaines de valeur inclusives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1C3BCE3-98A3-E552-5418-E7BD7E633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697" y="2000386"/>
            <a:ext cx="4160400" cy="4178345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BD48EDE-C2FC-2501-C708-CC7B0BC29375}"/>
              </a:ext>
            </a:extLst>
          </p:cNvPr>
          <p:cNvSpPr/>
          <p:nvPr/>
        </p:nvSpPr>
        <p:spPr>
          <a:xfrm>
            <a:off x="6607799" y="3141706"/>
            <a:ext cx="2301269" cy="1021702"/>
          </a:xfrm>
          <a:prstGeom prst="roundRect">
            <a:avLst/>
          </a:prstGeom>
          <a:noFill/>
          <a:ln w="25400" cap="flat">
            <a:solidFill>
              <a:schemeClr val="accent4">
                <a:lumMod val="75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AC3683A-1CBA-2070-6CCD-1409267AA4F9}"/>
              </a:ext>
            </a:extLst>
          </p:cNvPr>
          <p:cNvSpPr txBox="1"/>
          <p:nvPr/>
        </p:nvSpPr>
        <p:spPr>
          <a:xfrm>
            <a:off x="5438567" y="3647464"/>
            <a:ext cx="116923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600" dirty="0">
                <a:solidFill>
                  <a:schemeClr val="accent4">
                    <a:lumMod val="50000"/>
                  </a:schemeClr>
                </a:solidFill>
              </a:rPr>
              <a:t>Débouché compost</a:t>
            </a:r>
            <a:endParaRPr kumimoji="0" lang="fr-FR" sz="1600" b="0" i="0" u="none" strike="noStrike" cap="none" spc="0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Flèche : bas 11">
            <a:extLst>
              <a:ext uri="{FF2B5EF4-FFF2-40B4-BE49-F238E27FC236}">
                <a16:creationId xmlns:a16="http://schemas.microsoft.com/office/drawing/2014/main" id="{6E967B90-D6CA-9115-B6FD-07C3818B0892}"/>
              </a:ext>
            </a:extLst>
          </p:cNvPr>
          <p:cNvSpPr/>
          <p:nvPr/>
        </p:nvSpPr>
        <p:spPr>
          <a:xfrm rot="1368419">
            <a:off x="5598475" y="4213228"/>
            <a:ext cx="363075" cy="1481867"/>
          </a:xfrm>
          <a:prstGeom prst="downArrow">
            <a:avLst>
              <a:gd name="adj1" fmla="val 50000"/>
              <a:gd name="adj2" fmla="val 64321"/>
            </a:avLst>
          </a:prstGeom>
          <a:solidFill>
            <a:schemeClr val="accent4">
              <a:lumMod val="75000"/>
            </a:schemeClr>
          </a:solidFill>
          <a:ln w="25400" cap="flat">
            <a:solidFill>
              <a:schemeClr val="accent4">
                <a:lumMod val="75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" name="Group 2"/>
          <p:cNvGrpSpPr>
            <a:grpSpLocks/>
          </p:cNvGrpSpPr>
          <p:nvPr/>
        </p:nvGrpSpPr>
        <p:grpSpPr bwMode="auto">
          <a:xfrm>
            <a:off x="5111644" y="6000954"/>
            <a:ext cx="703492" cy="658236"/>
            <a:chOff x="1110" y="3477"/>
            <a:chExt cx="8070" cy="7871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21" name="Imag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23" y="5968505"/>
            <a:ext cx="1074150" cy="553619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93" y="5968505"/>
            <a:ext cx="1556906" cy="62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6437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 animBg="1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TITRE"/>
          <p:cNvSpPr txBox="1"/>
          <p:nvPr/>
        </p:nvSpPr>
        <p:spPr>
          <a:xfrm>
            <a:off x="601038" y="353480"/>
            <a:ext cx="4591643" cy="101566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>
                <a:solidFill>
                  <a:srgbClr val="002060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iro Bold"/>
                <a:cs typeface="Cairo Bold"/>
                <a:sym typeface="Cairo Bold"/>
              </a:rPr>
              <a:t>Modèle économique de l’unité de valorisation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sp>
        <p:nvSpPr>
          <p:cNvPr id="8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iro Bold"/>
                <a:cs typeface="Cairo Bold"/>
                <a:sym typeface="Cairo Bold"/>
              </a:rPr>
              <a:t>AAP Solidarité Déchets 2022</a:t>
            </a:r>
            <a:endParaRPr kumimoji="0" sz="1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B7DA495-49C9-FD29-AD9E-3DAAFE29CDC0}"/>
              </a:ext>
            </a:extLst>
          </p:cNvPr>
          <p:cNvSpPr txBox="1"/>
          <p:nvPr/>
        </p:nvSpPr>
        <p:spPr>
          <a:xfrm>
            <a:off x="999414" y="1548248"/>
            <a:ext cx="3702948" cy="1138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Enjeu : </a:t>
            </a: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générer des revenus qui couvrent les charges d’exploitation de l’unité</a:t>
            </a:r>
            <a:r>
              <a:rPr kumimoji="0" lang="fr-FR" sz="1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de valorisation </a:t>
            </a: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et pérennisent son fonctionnement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B99C382-B364-0605-FCA7-55497509DE25}"/>
              </a:ext>
            </a:extLst>
          </p:cNvPr>
          <p:cNvSpPr txBox="1"/>
          <p:nvPr/>
        </p:nvSpPr>
        <p:spPr>
          <a:xfrm>
            <a:off x="999414" y="4431080"/>
            <a:ext cx="7896391" cy="14003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Apports des partenaires du projet 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Estimation des dotations et recettes fiscales disponibles, prospection de financements complémentaires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Analyse économique et organisationnelle (SENS)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Analyse marketing et stratégie de valorisation du compost (SENS)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F2D8F744-62E0-0AF1-9546-1B45CD9464D1}"/>
              </a:ext>
            </a:extLst>
          </p:cNvPr>
          <p:cNvGraphicFramePr/>
          <p:nvPr/>
        </p:nvGraphicFramePr>
        <p:xfrm>
          <a:off x="4173894" y="83416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AC950982-BF5A-1557-FF4F-619B4194BDBE}"/>
              </a:ext>
            </a:extLst>
          </p:cNvPr>
          <p:cNvSpPr txBox="1"/>
          <p:nvPr/>
        </p:nvSpPr>
        <p:spPr>
          <a:xfrm>
            <a:off x="999414" y="2872543"/>
            <a:ext cx="4193268" cy="14003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Résultats attendus de l’étude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Evaluation des charges d’exploitation et des sources de revenus</a:t>
            </a:r>
          </a:p>
          <a:p>
            <a:pPr marL="285750" marR="0" lvl="0" indent="-28575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Définition des conditions de viabilité </a:t>
            </a:r>
            <a:r>
              <a:rPr lang="fr-FR" sz="1700" noProof="0" dirty="0"/>
              <a:t>de l’unité de valorisation</a:t>
            </a:r>
            <a:endParaRPr kumimoji="0" lang="fr-FR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5111644" y="6000954"/>
            <a:ext cx="703492" cy="658236"/>
            <a:chOff x="1110" y="3477"/>
            <a:chExt cx="8070" cy="7871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15" name="Imag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23" y="5968505"/>
            <a:ext cx="1074150" cy="55361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93" y="5968505"/>
            <a:ext cx="1556906" cy="62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2443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/ Sous-titre…"/>
          <p:cNvSpPr txBox="1"/>
          <p:nvPr/>
        </p:nvSpPr>
        <p:spPr>
          <a:xfrm>
            <a:off x="801687" y="2549227"/>
            <a:ext cx="5557549" cy="1080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Autofit/>
          </a:bodyPr>
          <a:lstStyle>
            <a:lvl1pPr>
              <a:defRPr sz="2200">
                <a:solidFill>
                  <a:srgbClr val="00B0F0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800" b="0" i="0" u="none" strike="noStrike" kern="0" cap="none" spc="0" normalizeH="0" baseline="0" noProof="0" dirty="0">
              <a:ln>
                <a:noFill/>
              </a:ln>
              <a:solidFill>
                <a:srgbClr val="003B64"/>
              </a:solidFill>
              <a:effectLst/>
              <a:uLnTx/>
              <a:uFillTx/>
              <a:latin typeface="Cairo Bold"/>
              <a:ea typeface="Cairo Bold"/>
              <a:cs typeface="Cairo Bold"/>
              <a:sym typeface="Neo Sans Medium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75025" y="5036615"/>
            <a:ext cx="1762125" cy="2157413"/>
            <a:chOff x="1110" y="3477"/>
            <a:chExt cx="8070" cy="787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3600" b="0" i="0" u="none" strike="noStrike" kern="10" cap="none" spc="0" normalizeH="0" baseline="0" noProof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Arial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kumimoji="0" lang="fr-FR" sz="3600" b="0" i="0" u="none" strike="noStrike" kern="10" cap="none" spc="0" normalizeH="0" baseline="0" noProof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 pitchFamily="34" charset="0"/>
                <a:cs typeface="Arial"/>
                <a:sym typeface="Arial"/>
              </a:endParaRPr>
            </a:p>
          </p:txBody>
        </p:sp>
      </p:grp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948" y="5441428"/>
            <a:ext cx="3187338" cy="1251104"/>
          </a:xfrm>
          <a:prstGeom prst="rect">
            <a:avLst/>
          </a:prstGeom>
        </p:spPr>
      </p:pic>
      <p:sp>
        <p:nvSpPr>
          <p:cNvPr id="10" name="Corps"/>
          <p:cNvSpPr txBox="1">
            <a:spLocks/>
          </p:cNvSpPr>
          <p:nvPr/>
        </p:nvSpPr>
        <p:spPr>
          <a:xfrm>
            <a:off x="601038" y="1325258"/>
            <a:ext cx="7794100" cy="4110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Autofit/>
          </a:bodyPr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2352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6924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1496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6068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40640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 hangingPunct="1">
              <a:lnSpc>
                <a:spcPct val="120000"/>
              </a:lnSpc>
              <a:buFontTx/>
              <a:buNone/>
              <a:defRPr sz="18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pPr>
            <a:endParaRPr lang="fr-FR" sz="4500" b="1" u="sng" dirty="0">
              <a:solidFill>
                <a:srgbClr val="002060"/>
              </a:solidFill>
              <a:latin typeface="Calibri" panose="020F0502020204030204" pitchFamily="34" charset="0"/>
              <a:ea typeface="Neo Sans Medium"/>
              <a:cs typeface="Calibri" panose="020F0502020204030204" pitchFamily="34" charset="0"/>
              <a:sym typeface="Neo Sans Medium"/>
            </a:endParaRPr>
          </a:p>
          <a:p>
            <a:pPr marL="0" indent="0" algn="ctr" hangingPunct="1">
              <a:lnSpc>
                <a:spcPct val="120000"/>
              </a:lnSpc>
              <a:buFontTx/>
              <a:buNone/>
              <a:defRPr sz="18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pPr>
            <a:r>
              <a:rPr lang="fr-FR" sz="4500" b="1" u="sng" dirty="0">
                <a:solidFill>
                  <a:srgbClr val="002060"/>
                </a:solidFill>
                <a:latin typeface="Calibri" panose="020F0502020204030204" pitchFamily="34" charset="0"/>
                <a:ea typeface="Neo Sans Medium"/>
                <a:cs typeface="Calibri" panose="020F0502020204030204" pitchFamily="34" charset="0"/>
                <a:sym typeface="Neo Sans Medium"/>
              </a:rPr>
              <a:t>Fin de présentation</a:t>
            </a:r>
          </a:p>
          <a:p>
            <a:pPr marL="0" indent="0" algn="ctr" hangingPunct="1">
              <a:lnSpc>
                <a:spcPct val="120000"/>
              </a:lnSpc>
              <a:buFontTx/>
              <a:buNone/>
              <a:defRPr sz="18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pPr>
            <a:r>
              <a:rPr lang="fr-FR" sz="4500" dirty="0">
                <a:solidFill>
                  <a:srgbClr val="002060"/>
                </a:solidFill>
                <a:latin typeface="Calibri" panose="020F0502020204030204" pitchFamily="34" charset="0"/>
                <a:ea typeface="Neo Sans Medium"/>
                <a:cs typeface="Calibri" panose="020F0502020204030204" pitchFamily="34" charset="0"/>
                <a:sym typeface="Neo Sans Medium"/>
              </a:rPr>
              <a:t>Merci de votre attention !</a:t>
            </a:r>
          </a:p>
          <a:p>
            <a:pPr algn="ctr" hangingPunct="1">
              <a:lnSpc>
                <a:spcPct val="120000"/>
              </a:lnSpc>
              <a:buFont typeface="Wingdings" panose="05000000000000000000" pitchFamily="2" charset="2"/>
              <a:buChar char="Ø"/>
              <a:defRPr sz="1800">
                <a:solidFill>
                  <a:srgbClr val="003463"/>
                </a:solidFill>
                <a:latin typeface="Neo Sans Medium"/>
                <a:ea typeface="Neo Sans Medium"/>
                <a:cs typeface="Neo Sans Medium"/>
                <a:sym typeface="Neo Sans Medium"/>
              </a:defRPr>
            </a:pPr>
            <a:endParaRPr lang="fr-FR" sz="4500" dirty="0">
              <a:solidFill>
                <a:srgbClr val="002060"/>
              </a:solidFill>
              <a:latin typeface="Calibri" panose="020F0502020204030204" pitchFamily="34" charset="0"/>
              <a:ea typeface="Neo Sans Medium"/>
              <a:cs typeface="Calibri" panose="020F0502020204030204" pitchFamily="34" charset="0"/>
              <a:sym typeface="Neo Sans Medium"/>
            </a:endParaRPr>
          </a:p>
        </p:txBody>
      </p:sp>
      <p:pic>
        <p:nvPicPr>
          <p:cNvPr id="11" name="image.png" descr="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2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iro Bold"/>
                <a:cs typeface="Cairo Bold"/>
                <a:sym typeface="Cairo Bold"/>
              </a:rPr>
              <a:t>AAP Solidarité Déchets 2022</a:t>
            </a:r>
            <a:endParaRPr kumimoji="0" sz="1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</p:spTree>
    <p:extLst>
      <p:ext uri="{BB962C8B-B14F-4D97-AF65-F5344CB8AC3E}">
        <p14:creationId xmlns:p14="http://schemas.microsoft.com/office/powerpoint/2010/main" val="20310775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TITRE"/>
          <p:cNvSpPr txBox="1"/>
          <p:nvPr/>
        </p:nvSpPr>
        <p:spPr>
          <a:xfrm>
            <a:off x="601039" y="353480"/>
            <a:ext cx="3702948" cy="55399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>
                <a:solidFill>
                  <a:srgbClr val="002060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sng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iro Bold"/>
                <a:cs typeface="Cairo Bold"/>
                <a:sym typeface="Cairo Bold"/>
              </a:rPr>
              <a:t>SOMMAIRE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sp>
        <p:nvSpPr>
          <p:cNvPr id="8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algn="ctr"/>
            <a:r>
              <a:rPr lang="fr-FR" sz="1700" dirty="0"/>
              <a:t>AAP Solidarité Déchets 2022</a:t>
            </a:r>
            <a:endParaRPr sz="17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0045AC-0A87-484D-A119-8DFC07DB77BB}"/>
              </a:ext>
            </a:extLst>
          </p:cNvPr>
          <p:cNvSpPr/>
          <p:nvPr/>
        </p:nvSpPr>
        <p:spPr>
          <a:xfrm>
            <a:off x="1333578" y="1567722"/>
            <a:ext cx="6401345" cy="45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: les partenaires du projet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1D205B-FB54-4ED5-B0E7-E952916AA13E}"/>
              </a:ext>
            </a:extLst>
          </p:cNvPr>
          <p:cNvSpPr/>
          <p:nvPr/>
        </p:nvSpPr>
        <p:spPr>
          <a:xfrm>
            <a:off x="1333318" y="2151916"/>
            <a:ext cx="6401605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Mise en contexte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562B5-76B4-4F49-9C03-26CBFF8AA656}"/>
              </a:ext>
            </a:extLst>
          </p:cNvPr>
          <p:cNvSpPr/>
          <p:nvPr/>
        </p:nvSpPr>
        <p:spPr>
          <a:xfrm>
            <a:off x="1333318" y="2721128"/>
            <a:ext cx="6401605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Besoins identifiés localement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C8E1B0-D1CA-4710-93A3-AFA7E4441F62}"/>
              </a:ext>
            </a:extLst>
          </p:cNvPr>
          <p:cNvSpPr/>
          <p:nvPr/>
        </p:nvSpPr>
        <p:spPr>
          <a:xfrm>
            <a:off x="1333318" y="3305325"/>
            <a:ext cx="6401605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Genèse et contenu du projet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68EC19-36AE-4F98-A1E6-642BD20FEE88}"/>
              </a:ext>
            </a:extLst>
          </p:cNvPr>
          <p:cNvSpPr/>
          <p:nvPr/>
        </p:nvSpPr>
        <p:spPr>
          <a:xfrm>
            <a:off x="1333318" y="3904513"/>
            <a:ext cx="6401605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Modalités de mise en œuvre</a:t>
            </a:r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5111644" y="6000954"/>
            <a:ext cx="703492" cy="658236"/>
            <a:chOff x="1110" y="3477"/>
            <a:chExt cx="8070" cy="7871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23" y="5968505"/>
            <a:ext cx="1074150" cy="55361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93" y="5968505"/>
            <a:ext cx="1556906" cy="628872"/>
          </a:xfrm>
          <a:prstGeom prst="rect">
            <a:avLst/>
          </a:prstGeom>
        </p:spPr>
      </p:pic>
      <p:sp>
        <p:nvSpPr>
          <p:cNvPr id="4" name="Flèche droite 3"/>
          <p:cNvSpPr/>
          <p:nvPr/>
        </p:nvSpPr>
        <p:spPr>
          <a:xfrm>
            <a:off x="899411" y="1645798"/>
            <a:ext cx="313987" cy="301052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 w="25400" cap="flat">
            <a:solidFill>
              <a:schemeClr val="accent5">
                <a:lumMod val="40000"/>
                <a:lumOff val="6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794401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PARTIE"/>
          <p:cNvSpPr txBox="1"/>
          <p:nvPr/>
        </p:nvSpPr>
        <p:spPr>
          <a:xfrm>
            <a:off x="422601" y="1116130"/>
            <a:ext cx="3470129" cy="3554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r>
              <a:rPr lang="fr-FR" sz="4500" u="sng" dirty="0"/>
              <a:t>Introduction : </a:t>
            </a:r>
          </a:p>
          <a:p>
            <a:endParaRPr lang="fr-FR" sz="4500" u="sng" dirty="0"/>
          </a:p>
          <a:p>
            <a:r>
              <a:rPr lang="fr-FR" sz="4500" dirty="0"/>
              <a:t>Les partenaires du projet </a:t>
            </a:r>
            <a:endParaRPr sz="4500" dirty="0"/>
          </a:p>
        </p:txBody>
      </p:sp>
      <p:pic>
        <p:nvPicPr>
          <p:cNvPr id="7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112" y="5375275"/>
            <a:ext cx="1755776" cy="11604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5936105" y="869430"/>
            <a:ext cx="1918740" cy="2098620"/>
            <a:chOff x="1110" y="3477"/>
            <a:chExt cx="8070" cy="7871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470" y="4278814"/>
            <a:ext cx="3022644" cy="119215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676" y="2771119"/>
            <a:ext cx="3049427" cy="123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0332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TITRE"/>
          <p:cNvSpPr txBox="1"/>
          <p:nvPr/>
        </p:nvSpPr>
        <p:spPr>
          <a:xfrm>
            <a:off x="601038" y="353480"/>
            <a:ext cx="4402035" cy="55399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>
                <a:solidFill>
                  <a:srgbClr val="002060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u="sng" dirty="0"/>
              <a:t>Les partenaires du projet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sym typeface="Cairo Bold"/>
            </a:endParaRPr>
          </a:p>
        </p:txBody>
      </p:sp>
      <p:sp>
        <p:nvSpPr>
          <p:cNvPr id="8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algn="ctr"/>
            <a:r>
              <a:rPr lang="fr-FR" sz="1700" dirty="0"/>
              <a:t>AAP Solidarité Déchets 2022</a:t>
            </a:r>
            <a:endParaRPr sz="1700" dirty="0"/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5111644" y="6000954"/>
            <a:ext cx="703492" cy="658236"/>
            <a:chOff x="1110" y="3477"/>
            <a:chExt cx="8070" cy="7871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23" y="5968505"/>
            <a:ext cx="1074150" cy="55361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93" y="5968505"/>
            <a:ext cx="1556906" cy="62887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467818" y="1577892"/>
            <a:ext cx="8121546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fr-FR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La politique</a:t>
            </a:r>
            <a:r>
              <a:rPr kumimoji="0" lang="fr-FR" sz="18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de coopération internationale du Département des Hauts-de-Seine instaurée en 2008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fr-FR" sz="18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endParaRPr lang="fr-FR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fr-FR" sz="18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54845" y="2224043"/>
            <a:ext cx="783857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sz="1700" dirty="0"/>
              <a:t>4 pays cibles : Bénin, Haïti, Cambodge et Arménie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altLang="fr-FR" sz="1700" b="1" dirty="0"/>
              <a:t>Près de 24 M€ </a:t>
            </a:r>
            <a:r>
              <a:rPr lang="fr-FR" altLang="fr-FR" sz="1700" dirty="0"/>
              <a:t>engagés pour la lutte contre l’insécurité alimentaire et le développement de l’agriculture familiale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67818" y="3264940"/>
            <a:ext cx="8121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Au Bénin: </a:t>
            </a:r>
            <a:r>
              <a:rPr lang="fr-FR" altLang="fr-FR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appuyer la production agricole locale du Zou à travers…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4845" y="3667834"/>
            <a:ext cx="4598648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700" dirty="0"/>
              <a:t>…Un </a:t>
            </a:r>
            <a:r>
              <a:rPr lang="fr-FR" sz="1700" b="1" dirty="0"/>
              <a:t>programme</a:t>
            </a:r>
            <a:r>
              <a:rPr lang="fr-FR" sz="1700" dirty="0"/>
              <a:t> d’appui à la valorisation des productions locales du Zou mis en œuvre par la SCIC SENS (</a:t>
            </a:r>
            <a:r>
              <a:rPr lang="fr-FR" sz="1700" b="1" dirty="0"/>
              <a:t>2,3 M€ depuis 2017</a:t>
            </a:r>
            <a:r>
              <a:rPr lang="fr-FR" sz="17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700" dirty="0"/>
              <a:t>…L’appui d’une </a:t>
            </a:r>
            <a:r>
              <a:rPr lang="fr-FR" sz="1700" b="1" dirty="0"/>
              <a:t>convention</a:t>
            </a:r>
            <a:r>
              <a:rPr lang="fr-FR" sz="1700" dirty="0"/>
              <a:t> de coopération décentralisée, signée en 2018 entre le Département et la CCZ </a:t>
            </a:r>
            <a:endParaRPr lang="fr-FR" sz="1700" i="1" dirty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745" y="3633325"/>
            <a:ext cx="3263556" cy="206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9893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PARTIE"/>
          <p:cNvSpPr txBox="1"/>
          <p:nvPr/>
        </p:nvSpPr>
        <p:spPr>
          <a:xfrm>
            <a:off x="422602" y="1210269"/>
            <a:ext cx="3190866" cy="3554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r>
              <a:rPr lang="fr-FR" sz="4500" u="sng" dirty="0">
                <a:solidFill>
                  <a:schemeClr val="bg1"/>
                </a:solidFill>
              </a:rPr>
              <a:t>1. Mise en contexte</a:t>
            </a:r>
          </a:p>
          <a:p>
            <a:endParaRPr lang="fr-FR" sz="4500" u="sng" dirty="0">
              <a:solidFill>
                <a:schemeClr val="bg1"/>
              </a:solidFill>
            </a:endParaRPr>
          </a:p>
          <a:p>
            <a:endParaRPr lang="fr-FR" sz="4500" u="sng" dirty="0">
              <a:solidFill>
                <a:schemeClr val="bg1"/>
              </a:solidFill>
            </a:endParaRPr>
          </a:p>
          <a:p>
            <a:endParaRPr lang="fr-FR" sz="4500" u="sng" dirty="0"/>
          </a:p>
        </p:txBody>
      </p:sp>
      <p:pic>
        <p:nvPicPr>
          <p:cNvPr id="7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112" y="5375275"/>
            <a:ext cx="1755776" cy="1160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2BE1C10-2F54-FAA1-7FF4-66787A748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-1"/>
            <a:ext cx="4572000" cy="367066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1A9D8B9-C749-3BAB-CC90-B7C73476A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3670662"/>
            <a:ext cx="4571999" cy="222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057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4B9C5B7-90BF-DCF6-B611-F26FE549A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1" y="1"/>
            <a:ext cx="4846320" cy="672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0901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PARTIE"/>
          <p:cNvSpPr txBox="1"/>
          <p:nvPr/>
        </p:nvSpPr>
        <p:spPr>
          <a:xfrm>
            <a:off x="422602" y="1210284"/>
            <a:ext cx="3250764" cy="2169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r>
              <a:rPr lang="fr-FR" sz="4500" u="sng" dirty="0"/>
              <a:t>2. Besoins identifiés localement</a:t>
            </a:r>
          </a:p>
        </p:txBody>
      </p:sp>
      <p:pic>
        <p:nvPicPr>
          <p:cNvPr id="7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112" y="5375275"/>
            <a:ext cx="1755776" cy="1160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098" y="1424066"/>
            <a:ext cx="4646951" cy="359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544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PARTIE"/>
          <p:cNvSpPr txBox="1"/>
          <p:nvPr/>
        </p:nvSpPr>
        <p:spPr>
          <a:xfrm>
            <a:off x="422602" y="1194506"/>
            <a:ext cx="3190866" cy="2169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r>
              <a:rPr lang="fr-FR" sz="4500" u="sng" dirty="0"/>
              <a:t>3. Genèse et contenu du projet</a:t>
            </a:r>
          </a:p>
        </p:txBody>
      </p:sp>
      <p:pic>
        <p:nvPicPr>
          <p:cNvPr id="7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112" y="5375275"/>
            <a:ext cx="1755776" cy="1160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37149" t="18660" r="34941" b="10302"/>
          <a:stretch/>
        </p:blipFill>
        <p:spPr>
          <a:xfrm>
            <a:off x="5123228" y="1120322"/>
            <a:ext cx="3136352" cy="448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2906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564" y="334962"/>
            <a:ext cx="3371562" cy="3603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7" name="TITRE"/>
          <p:cNvSpPr txBox="1"/>
          <p:nvPr/>
        </p:nvSpPr>
        <p:spPr>
          <a:xfrm>
            <a:off x="601038" y="353480"/>
            <a:ext cx="4510605" cy="55399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000">
                <a:solidFill>
                  <a:srgbClr val="002060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u="sng" dirty="0"/>
              <a:t>Genèse du projet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iro Bold"/>
              <a:cs typeface="Cairo Bold"/>
              <a:sym typeface="Cairo Bold"/>
            </a:endParaRPr>
          </a:p>
        </p:txBody>
      </p:sp>
      <p:sp>
        <p:nvSpPr>
          <p:cNvPr id="8" name="Sommaire"/>
          <p:cNvSpPr txBox="1"/>
          <p:nvPr/>
        </p:nvSpPr>
        <p:spPr>
          <a:xfrm>
            <a:off x="5375564" y="363528"/>
            <a:ext cx="3520241" cy="3539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r">
              <a:defRPr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defRPr>
            </a:lvl1pPr>
          </a:lstStyle>
          <a:p>
            <a:pPr algn="ctr"/>
            <a:r>
              <a:rPr lang="fr-FR" sz="1700" dirty="0"/>
              <a:t>AAP Solidarité Déchets 2022</a:t>
            </a:r>
            <a:endParaRPr sz="1700" dirty="0"/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5111644" y="6000954"/>
            <a:ext cx="703492" cy="658236"/>
            <a:chOff x="1110" y="3477"/>
            <a:chExt cx="8070" cy="7871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8" r="23038"/>
            <a:stretch>
              <a:fillRect/>
            </a:stretch>
          </p:blipFill>
          <p:spPr bwMode="auto">
            <a:xfrm>
              <a:off x="1110" y="3477"/>
              <a:ext cx="8070" cy="6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WordArt 4"/>
            <p:cNvSpPr>
              <a:spLocks noChangeArrowheads="1" noChangeShapeType="1" noTextEdit="1"/>
            </p:cNvSpPr>
            <p:nvPr/>
          </p:nvSpPr>
          <p:spPr bwMode="auto">
            <a:xfrm rot="-221147">
              <a:off x="1433" y="4016"/>
              <a:ext cx="7416" cy="733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308127"/>
                </a:avLst>
              </a:prstTxWarp>
            </a:bodyPr>
            <a:lstStyle/>
            <a:p>
              <a:pPr algn="ctr" rtl="0">
                <a:buNone/>
              </a:pPr>
              <a:r>
                <a:rPr lang="pt-BR" sz="3600" kern="10" spc="0">
                  <a:ln w="190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latin typeface="Corbel" panose="020B0503020204020204" pitchFamily="34" charset="0"/>
                </a:rPr>
                <a:t>u    n    i    o    n     -     s    o    l    i    d    a    r    i    t    é                                           d    é    v    e    l    o    p    p    e    m    e    n    t</a:t>
              </a:r>
              <a:endParaRPr lang="fr-FR" sz="3600" kern="10" spc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Corbel" panose="020B0503020204020204" pitchFamily="34" charset="0"/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23" y="5968505"/>
            <a:ext cx="1074150" cy="55361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93" y="5968505"/>
            <a:ext cx="1556906" cy="628872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7"/>
          <a:srcRect l="37149" t="18660" r="34941" b="10302"/>
          <a:stretch/>
        </p:blipFill>
        <p:spPr>
          <a:xfrm>
            <a:off x="6199491" y="1634606"/>
            <a:ext cx="2609582" cy="3734228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67818" y="1172942"/>
            <a:ext cx="5522375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fr-FR" b="1" dirty="0"/>
              <a:t>La volonté des autorités locales du Zou de pallier à la mauvaise gestion des déchets par l’identification de solutions nouvelles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67817" y="2095919"/>
            <a:ext cx="5522375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altLang="fr-FR" sz="1700" dirty="0"/>
              <a:t>2018 : commande d’une étude de faisabilité au groupement BEDEC-SEGI/ PCM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fr-FR" altLang="fr-FR" sz="1700" u="sng" dirty="0"/>
              <a:t>Objectifs : </a:t>
            </a:r>
            <a:r>
              <a:rPr lang="fr-FR" altLang="fr-FR" sz="1700" dirty="0"/>
              <a:t>réaliser un diagnostic de territoire et proposer des voies de valorisation des DSM </a:t>
            </a:r>
          </a:p>
          <a:p>
            <a:pPr marL="285750" lvl="2" indent="-285750">
              <a:buFont typeface="Wingdings" panose="05000000000000000000" pitchFamily="2" charset="2"/>
              <a:buChar char="Ø"/>
            </a:pPr>
            <a:endParaRPr lang="fr-FR" altLang="fr-FR" sz="1700" dirty="0"/>
          </a:p>
        </p:txBody>
      </p:sp>
      <p:sp>
        <p:nvSpPr>
          <p:cNvPr id="3" name="Rectangle 2"/>
          <p:cNvSpPr/>
          <p:nvPr/>
        </p:nvSpPr>
        <p:spPr>
          <a:xfrm>
            <a:off x="467816" y="3491758"/>
            <a:ext cx="552237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Symbol" panose="05050102010706020507" pitchFamily="18" charset="2"/>
              <a:buChar char="Þ"/>
            </a:pPr>
            <a:r>
              <a:rPr lang="fr-FR" altLang="fr-FR" sz="1700" i="1" dirty="0"/>
              <a:t>Les résultats de l’étude ne portent pas spécifiquement sur les « déchets verts »… </a:t>
            </a:r>
          </a:p>
          <a:p>
            <a:pPr lvl="2" indent="0"/>
            <a:endParaRPr lang="fr-FR" altLang="fr-FR" sz="1700" i="1" dirty="0"/>
          </a:p>
          <a:p>
            <a:pPr lvl="2" indent="0"/>
            <a:r>
              <a:rPr lang="fr-FR" altLang="fr-FR" sz="1700" i="1" dirty="0"/>
              <a:t>    … mais confirment :</a:t>
            </a:r>
          </a:p>
          <a:p>
            <a:pPr marL="285750" lvl="2" indent="-285750">
              <a:buFontTx/>
              <a:buChar char="-"/>
            </a:pPr>
            <a:r>
              <a:rPr lang="fr-FR" altLang="fr-FR" sz="1700" i="1" dirty="0"/>
              <a:t>l’absence d’un système de pré-collecte et de valorisation des « déchets verts »</a:t>
            </a:r>
          </a:p>
          <a:p>
            <a:pPr marL="285750" lvl="2" indent="-285750">
              <a:buFontTx/>
              <a:buChar char="-"/>
            </a:pPr>
            <a:r>
              <a:rPr lang="fr-FR" altLang="fr-FR" sz="1700" i="1" dirty="0"/>
              <a:t> l’existence de nombreuses décharges sauvages dans le Zou (nuisances)</a:t>
            </a:r>
          </a:p>
        </p:txBody>
      </p:sp>
    </p:spTree>
    <p:extLst>
      <p:ext uri="{BB962C8B-B14F-4D97-AF65-F5344CB8AC3E}">
        <p14:creationId xmlns:p14="http://schemas.microsoft.com/office/powerpoint/2010/main" val="135853408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onception personnalisée">
  <a:themeElements>
    <a:clrScheme name="Conception personnalisé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onception personnalisé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Conception personnalisé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Conception personnalisée">
  <a:themeElements>
    <a:clrScheme name="Conception personnalisé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onception personnalisé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Conception personnalisé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Conception personnalisée">
  <a:themeElements>
    <a:clrScheme name="Conception personnalisé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onception personnalisé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Conception personnalisé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2208</TotalTime>
  <Words>992</Words>
  <Application>Microsoft Office PowerPoint</Application>
  <PresentationFormat>Affichage à l'écran (4:3)</PresentationFormat>
  <Paragraphs>99</Paragraphs>
  <Slides>15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6" baseType="lpstr">
      <vt:lpstr>Arial</vt:lpstr>
      <vt:lpstr>Cairo Bold</vt:lpstr>
      <vt:lpstr>Calibri</vt:lpstr>
      <vt:lpstr>Corbel</vt:lpstr>
      <vt:lpstr>Neo Sans Medium</vt:lpstr>
      <vt:lpstr>Neo Sans Std Medium</vt:lpstr>
      <vt:lpstr>Symbol</vt:lpstr>
      <vt:lpstr>Times New Roman</vt:lpstr>
      <vt:lpstr>Wingdings</vt:lpstr>
      <vt:lpstr>Conception personnalisée</vt:lpstr>
      <vt:lpstr>1_Conception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ARMAND Margaux - PLPP/SCIE</dc:creator>
  <cp:lastModifiedBy>Kpatcha marc</cp:lastModifiedBy>
  <cp:revision>469</cp:revision>
  <dcterms:modified xsi:type="dcterms:W3CDTF">2022-08-14T16:03:34Z</dcterms:modified>
</cp:coreProperties>
</file>